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0" roundtripDataSignature="AMtx7mj1DU4ZMv3f6qORovrwDhskfZFE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4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5.png"/><Relationship Id="rId13" Type="http://schemas.openxmlformats.org/officeDocument/2006/relationships/image" Target="../media/image25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19.png"/><Relationship Id="rId14" Type="http://schemas.openxmlformats.org/officeDocument/2006/relationships/image" Target="../media/image3.png"/><Relationship Id="rId5" Type="http://schemas.openxmlformats.org/officeDocument/2006/relationships/image" Target="../media/image26.png"/><Relationship Id="rId6" Type="http://schemas.openxmlformats.org/officeDocument/2006/relationships/image" Target="../media/image2.png"/><Relationship Id="rId7" Type="http://schemas.openxmlformats.org/officeDocument/2006/relationships/image" Target="../media/image12.png"/><Relationship Id="rId8" Type="http://schemas.openxmlformats.org/officeDocument/2006/relationships/image" Target="../media/image3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3.jpg"/><Relationship Id="rId5" Type="http://schemas.openxmlformats.org/officeDocument/2006/relationships/image" Target="../media/image24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13.jpg"/><Relationship Id="rId5" Type="http://schemas.openxmlformats.org/officeDocument/2006/relationships/image" Target="../media/image29.png"/><Relationship Id="rId6" Type="http://schemas.openxmlformats.org/officeDocument/2006/relationships/image" Target="../media/image22.png"/><Relationship Id="rId7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ar" id="41" name="Google Shape;41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12015" y="2857500"/>
            <a:ext cx="1142998" cy="114299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"/>
          <p:cNvSpPr txBox="1"/>
          <p:nvPr/>
        </p:nvSpPr>
        <p:spPr>
          <a:xfrm>
            <a:off x="1436987" y="1394816"/>
            <a:ext cx="7012558" cy="214017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i="0" lang="en-US" sz="4400" u="none" cap="none" strike="noStrike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	Vehicle Driver’s Drowsiness Detection</a:t>
            </a:r>
            <a:endParaRPr/>
          </a:p>
        </p:txBody>
      </p:sp>
      <p:sp>
        <p:nvSpPr>
          <p:cNvPr id="43" name="Google Shape;43;p1"/>
          <p:cNvSpPr txBox="1"/>
          <p:nvPr>
            <p:ph idx="1" type="subTitle"/>
          </p:nvPr>
        </p:nvSpPr>
        <p:spPr>
          <a:xfrm>
            <a:off x="1017071" y="4706102"/>
            <a:ext cx="7852389" cy="1162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b="1" lang="en-US" sz="16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Under the Guidance of :			Submitted 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Prof. Damanpreet Singh 			Manshi (GCS/1930034)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CSE SLIET						Raushan Raj (GCS/1930035)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F3864"/>
              </a:buClr>
              <a:buSzPts val="1600"/>
              <a:buNone/>
            </a:pPr>
            <a:r>
              <a:rPr lang="en-US" sz="16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					   	           				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rgbClr val="1F386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descr="Thought bubble outline" id="44" name="Google Shape;4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1692573">
            <a:off x="9215915" y="3315423"/>
            <a:ext cx="439130" cy="43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Setup</a:t>
            </a:r>
            <a:endParaRPr/>
          </a:p>
        </p:txBody>
      </p:sp>
      <p:sp>
        <p:nvSpPr>
          <p:cNvPr id="162" name="Google Shape;162;p10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Single gear with solid fill" id="164" name="Google Shape;1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1989" y="2715502"/>
            <a:ext cx="1426993" cy="1426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0"/>
          <p:cNvPicPr preferRelativeResize="0"/>
          <p:nvPr/>
        </p:nvPicPr>
        <p:blipFill rotWithShape="1">
          <a:blip r:embed="rId4">
            <a:alphaModFix/>
          </a:blip>
          <a:srcRect b="22128" l="28880" r="29634" t="16204"/>
          <a:stretch/>
        </p:blipFill>
        <p:spPr>
          <a:xfrm>
            <a:off x="2251348" y="2027945"/>
            <a:ext cx="5057776" cy="42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Execution</a:t>
            </a:r>
            <a:endParaRPr/>
          </a:p>
        </p:txBody>
      </p:sp>
      <p:sp>
        <p:nvSpPr>
          <p:cNvPr id="171" name="Google Shape;171;p11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1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lay with solid fill" id="173" name="Google Shape;17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3825" y="2868502"/>
            <a:ext cx="1270110" cy="1270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0042" y="1953127"/>
            <a:ext cx="7817043" cy="439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Cases</a:t>
            </a:r>
            <a:endParaRPr/>
          </a:p>
        </p:txBody>
      </p:sp>
      <p:sp>
        <p:nvSpPr>
          <p:cNvPr id="180" name="Google Shape;180;p12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2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ipboard Mixed with solid fill" id="182" name="Google Shape;18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3023" y="2817019"/>
            <a:ext cx="1223961" cy="12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 txBox="1"/>
          <p:nvPr/>
        </p:nvSpPr>
        <p:spPr>
          <a:xfrm>
            <a:off x="1431016" y="1953127"/>
            <a:ext cx="36911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Normal</a:t>
            </a:r>
            <a:endParaRPr/>
          </a:p>
        </p:txBody>
      </p:sp>
      <p:pic>
        <p:nvPicPr>
          <p:cNvPr id="184" name="Google Shape;184;p12"/>
          <p:cNvPicPr preferRelativeResize="0"/>
          <p:nvPr/>
        </p:nvPicPr>
        <p:blipFill rotWithShape="1">
          <a:blip r:embed="rId4">
            <a:alphaModFix/>
          </a:blip>
          <a:srcRect b="20938" l="29113" r="26756" t="11655"/>
          <a:stretch/>
        </p:blipFill>
        <p:spPr>
          <a:xfrm>
            <a:off x="2796112" y="2524125"/>
            <a:ext cx="5380148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Cases</a:t>
            </a:r>
            <a:endParaRPr/>
          </a:p>
        </p:txBody>
      </p:sp>
      <p:sp>
        <p:nvSpPr>
          <p:cNvPr id="190" name="Google Shape;190;p13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3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ipboard Mixed with solid fill" id="192" name="Google Shape;1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3023" y="2817019"/>
            <a:ext cx="1223961" cy="1223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3"/>
          <p:cNvPicPr preferRelativeResize="0"/>
          <p:nvPr/>
        </p:nvPicPr>
        <p:blipFill rotWithShape="1">
          <a:blip r:embed="rId4">
            <a:alphaModFix/>
          </a:blip>
          <a:srcRect b="21235" l="29037" r="26755" t="12247"/>
          <a:stretch/>
        </p:blipFill>
        <p:spPr>
          <a:xfrm>
            <a:off x="2721767" y="2581275"/>
            <a:ext cx="5389674" cy="42767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3"/>
          <p:cNvSpPr txBox="1"/>
          <p:nvPr/>
        </p:nvSpPr>
        <p:spPr>
          <a:xfrm>
            <a:off x="1431016" y="1953127"/>
            <a:ext cx="36911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Drowsiness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4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Cases</a:t>
            </a:r>
            <a:endParaRPr/>
          </a:p>
        </p:txBody>
      </p:sp>
      <p:sp>
        <p:nvSpPr>
          <p:cNvPr id="200" name="Google Shape;200;p14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14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ipboard Mixed with solid fill" id="202" name="Google Shape;2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3023" y="2817019"/>
            <a:ext cx="1223961" cy="12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/>
          <p:nvPr/>
        </p:nvSpPr>
        <p:spPr>
          <a:xfrm>
            <a:off x="1431016" y="1953127"/>
            <a:ext cx="36911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Yawning</a:t>
            </a:r>
            <a:endParaRPr/>
          </a:p>
        </p:txBody>
      </p:sp>
      <p:pic>
        <p:nvPicPr>
          <p:cNvPr id="204" name="Google Shape;204;p14"/>
          <p:cNvPicPr preferRelativeResize="0"/>
          <p:nvPr/>
        </p:nvPicPr>
        <p:blipFill rotWithShape="1">
          <a:blip r:embed="rId4">
            <a:alphaModFix/>
          </a:blip>
          <a:srcRect b="20493" l="29192" r="26757" t="12099"/>
          <a:stretch/>
        </p:blipFill>
        <p:spPr>
          <a:xfrm>
            <a:off x="2638148" y="2476347"/>
            <a:ext cx="5370624" cy="43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Cases</a:t>
            </a: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5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ipboard Mixed with solid fill" id="212" name="Google Shape;2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3023" y="2817019"/>
            <a:ext cx="1223961" cy="12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5"/>
          <p:cNvSpPr txBox="1"/>
          <p:nvPr/>
        </p:nvSpPr>
        <p:spPr>
          <a:xfrm>
            <a:off x="1431016" y="1953127"/>
            <a:ext cx="66461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Drowsiness with Spectacles</a:t>
            </a:r>
            <a:endParaRPr/>
          </a:p>
        </p:txBody>
      </p:sp>
      <p:pic>
        <p:nvPicPr>
          <p:cNvPr id="214" name="Google Shape;214;p15"/>
          <p:cNvPicPr preferRelativeResize="0"/>
          <p:nvPr/>
        </p:nvPicPr>
        <p:blipFill rotWithShape="1">
          <a:blip r:embed="rId4">
            <a:alphaModFix/>
          </a:blip>
          <a:srcRect b="20493" l="28957" r="26758" t="11655"/>
          <a:stretch/>
        </p:blipFill>
        <p:spPr>
          <a:xfrm>
            <a:off x="2777062" y="2495550"/>
            <a:ext cx="5399198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Cases</a:t>
            </a:r>
            <a:endParaRPr/>
          </a:p>
        </p:txBody>
      </p:sp>
      <p:sp>
        <p:nvSpPr>
          <p:cNvPr id="220" name="Google Shape;220;p16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6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ipboard Mixed with solid fill" id="222" name="Google Shape;22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3023" y="2817019"/>
            <a:ext cx="1223961" cy="12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6"/>
          <p:cNvSpPr txBox="1"/>
          <p:nvPr/>
        </p:nvSpPr>
        <p:spPr>
          <a:xfrm>
            <a:off x="1431016" y="1953127"/>
            <a:ext cx="62570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Yawning with Spectacles</a:t>
            </a:r>
            <a:endParaRPr/>
          </a:p>
        </p:txBody>
      </p:sp>
      <p:pic>
        <p:nvPicPr>
          <p:cNvPr id="224" name="Google Shape;224;p16"/>
          <p:cNvPicPr preferRelativeResize="0"/>
          <p:nvPr/>
        </p:nvPicPr>
        <p:blipFill rotWithShape="1">
          <a:blip r:embed="rId4">
            <a:alphaModFix/>
          </a:blip>
          <a:srcRect b="20493" l="29349" r="27379" t="11506"/>
          <a:stretch/>
        </p:blipFill>
        <p:spPr>
          <a:xfrm>
            <a:off x="3025928" y="2523972"/>
            <a:ext cx="5275803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672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Cases</a:t>
            </a:r>
            <a:endParaRPr/>
          </a:p>
        </p:txBody>
      </p:sp>
      <p:sp>
        <p:nvSpPr>
          <p:cNvPr id="230" name="Google Shape;230;p17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7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ipboard Mixed with solid fill" id="232" name="Google Shape;2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3023" y="2817019"/>
            <a:ext cx="1223961" cy="12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7"/>
          <p:cNvSpPr txBox="1"/>
          <p:nvPr/>
        </p:nvSpPr>
        <p:spPr>
          <a:xfrm>
            <a:off x="1431016" y="1953127"/>
            <a:ext cx="62570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Drowsiness with Mask</a:t>
            </a:r>
            <a:endParaRPr/>
          </a:p>
        </p:txBody>
      </p:sp>
      <p:pic>
        <p:nvPicPr>
          <p:cNvPr id="234" name="Google Shape;234;p17"/>
          <p:cNvPicPr preferRelativeResize="0"/>
          <p:nvPr/>
        </p:nvPicPr>
        <p:blipFill rotWithShape="1">
          <a:blip r:embed="rId4">
            <a:alphaModFix/>
          </a:blip>
          <a:srcRect b="20641" l="29113" r="26756" t="10913"/>
          <a:stretch/>
        </p:blipFill>
        <p:spPr>
          <a:xfrm>
            <a:off x="2921583" y="2457451"/>
            <a:ext cx="5380148" cy="44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Cases</a:t>
            </a:r>
            <a:endParaRPr/>
          </a:p>
        </p:txBody>
      </p:sp>
      <p:sp>
        <p:nvSpPr>
          <p:cNvPr id="240" name="Google Shape;240;p18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8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ipboard Mixed with solid fill" id="242" name="Google Shape;24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3023" y="2817019"/>
            <a:ext cx="1223961" cy="12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8"/>
          <p:cNvSpPr txBox="1"/>
          <p:nvPr/>
        </p:nvSpPr>
        <p:spPr>
          <a:xfrm>
            <a:off x="1431016" y="1953127"/>
            <a:ext cx="36911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Talking</a:t>
            </a:r>
            <a:endParaRPr/>
          </a:p>
        </p:txBody>
      </p:sp>
      <p:pic>
        <p:nvPicPr>
          <p:cNvPr id="244" name="Google Shape;244;p18"/>
          <p:cNvPicPr preferRelativeResize="0"/>
          <p:nvPr/>
        </p:nvPicPr>
        <p:blipFill rotWithShape="1">
          <a:blip r:embed="rId4">
            <a:alphaModFix/>
          </a:blip>
          <a:srcRect b="20345" l="29037" r="26755" t="11506"/>
          <a:stretch/>
        </p:blipFill>
        <p:spPr>
          <a:xfrm>
            <a:off x="2721936" y="2476500"/>
            <a:ext cx="5389674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9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Cases</a:t>
            </a:r>
            <a:endParaRPr/>
          </a:p>
        </p:txBody>
      </p:sp>
      <p:sp>
        <p:nvSpPr>
          <p:cNvPr id="250" name="Google Shape;250;p19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9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ipboard Mixed with solid fill" id="252" name="Google Shape;25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3023" y="2817019"/>
            <a:ext cx="1223961" cy="12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9"/>
          <p:cNvSpPr txBox="1"/>
          <p:nvPr/>
        </p:nvSpPr>
        <p:spPr>
          <a:xfrm>
            <a:off x="1431016" y="1953127"/>
            <a:ext cx="36911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Blinking</a:t>
            </a:r>
            <a:endParaRPr/>
          </a:p>
        </p:txBody>
      </p:sp>
      <p:pic>
        <p:nvPicPr>
          <p:cNvPr id="254" name="Google Shape;254;p19"/>
          <p:cNvPicPr preferRelativeResize="0"/>
          <p:nvPr/>
        </p:nvPicPr>
        <p:blipFill rotWithShape="1">
          <a:blip r:embed="rId4">
            <a:alphaModFix/>
          </a:blip>
          <a:srcRect b="20938" l="29113" r="26756" t="11062"/>
          <a:stretch/>
        </p:blipFill>
        <p:spPr>
          <a:xfrm>
            <a:off x="2660090" y="2476347"/>
            <a:ext cx="5380148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97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title"/>
          </p:nvPr>
        </p:nvSpPr>
        <p:spPr>
          <a:xfrm>
            <a:off x="769769" y="21084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 sz="44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Contents</a:t>
            </a:r>
            <a:endParaRPr b="1">
              <a:solidFill>
                <a:srgbClr val="1F386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formation with solid fill" id="52" name="Google Shape;5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6653" y="1407863"/>
            <a:ext cx="405786" cy="405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ainstorm with solid fill" id="53" name="Google Shape;5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6653" y="1903594"/>
            <a:ext cx="405786" cy="405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sentation with org chart with solid fill" id="54" name="Google Shape;54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26653" y="2390447"/>
            <a:ext cx="405786" cy="405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owchart with solid fill" id="55" name="Google Shape;5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6653" y="2735401"/>
            <a:ext cx="405786" cy="405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kull with solid fill" id="56" name="Google Shape;56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6364" y="3163533"/>
            <a:ext cx="446365" cy="4463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culator with solid fill" id="57" name="Google Shape;5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6653" y="3671004"/>
            <a:ext cx="405786" cy="405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ingle gear with solid fill" id="58" name="Google Shape;58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26653" y="4119454"/>
            <a:ext cx="405786" cy="405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lay with solid fill" id="59" name="Google Shape;59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326653" y="4583718"/>
            <a:ext cx="405786" cy="405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ipboard Mixed with solid fill" id="60" name="Google Shape;60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26653" y="5035942"/>
            <a:ext cx="405787" cy="40578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 txBox="1"/>
          <p:nvPr/>
        </p:nvSpPr>
        <p:spPr>
          <a:xfrm>
            <a:off x="1803462" y="1431975"/>
            <a:ext cx="2698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Introduction</a:t>
            </a:r>
            <a:endParaRPr/>
          </a:p>
        </p:txBody>
      </p:sp>
      <p:sp>
        <p:nvSpPr>
          <p:cNvPr id="62" name="Google Shape;62;p2"/>
          <p:cNvSpPr txBox="1"/>
          <p:nvPr/>
        </p:nvSpPr>
        <p:spPr>
          <a:xfrm>
            <a:off x="1811764" y="1918596"/>
            <a:ext cx="2698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Motivation</a:t>
            </a:r>
            <a:endParaRPr/>
          </a:p>
        </p:txBody>
      </p:sp>
      <p:sp>
        <p:nvSpPr>
          <p:cNvPr id="63" name="Google Shape;63;p2"/>
          <p:cNvSpPr txBox="1"/>
          <p:nvPr/>
        </p:nvSpPr>
        <p:spPr>
          <a:xfrm>
            <a:off x="1808045" y="2378726"/>
            <a:ext cx="2698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Objective</a:t>
            </a:r>
            <a:endParaRPr/>
          </a:p>
        </p:txBody>
      </p:sp>
      <p:sp>
        <p:nvSpPr>
          <p:cNvPr id="64" name="Google Shape;64;p2"/>
          <p:cNvSpPr txBox="1"/>
          <p:nvPr/>
        </p:nvSpPr>
        <p:spPr>
          <a:xfrm>
            <a:off x="1803461" y="2775898"/>
            <a:ext cx="2698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Flow Chart</a:t>
            </a:r>
            <a:endParaRPr/>
          </a:p>
        </p:txBody>
      </p:sp>
      <p:sp>
        <p:nvSpPr>
          <p:cNvPr id="65" name="Google Shape;65;p2"/>
          <p:cNvSpPr txBox="1"/>
          <p:nvPr/>
        </p:nvSpPr>
        <p:spPr>
          <a:xfrm>
            <a:off x="1801035" y="3203519"/>
            <a:ext cx="2698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Facial Landmark</a:t>
            </a:r>
            <a:endParaRPr/>
          </a:p>
        </p:txBody>
      </p:sp>
      <p:sp>
        <p:nvSpPr>
          <p:cNvPr id="66" name="Google Shape;66;p2"/>
          <p:cNvSpPr txBox="1"/>
          <p:nvPr/>
        </p:nvSpPr>
        <p:spPr>
          <a:xfrm>
            <a:off x="1801034" y="3661503"/>
            <a:ext cx="36495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EAR &amp; MAR Calculation</a:t>
            </a:r>
            <a:endParaRPr/>
          </a:p>
        </p:txBody>
      </p:sp>
      <p:sp>
        <p:nvSpPr>
          <p:cNvPr id="67" name="Google Shape;67;p2"/>
          <p:cNvSpPr txBox="1"/>
          <p:nvPr/>
        </p:nvSpPr>
        <p:spPr>
          <a:xfrm>
            <a:off x="1801033" y="4134544"/>
            <a:ext cx="2698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Setup</a:t>
            </a:r>
            <a:endParaRPr/>
          </a:p>
        </p:txBody>
      </p:sp>
      <p:sp>
        <p:nvSpPr>
          <p:cNvPr id="68" name="Google Shape;68;p2"/>
          <p:cNvSpPr txBox="1"/>
          <p:nvPr/>
        </p:nvSpPr>
        <p:spPr>
          <a:xfrm>
            <a:off x="1808044" y="4596995"/>
            <a:ext cx="2698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Execution</a:t>
            </a:r>
            <a:endParaRPr/>
          </a:p>
        </p:txBody>
      </p:sp>
      <p:sp>
        <p:nvSpPr>
          <p:cNvPr id="69" name="Google Shape;69;p2"/>
          <p:cNvSpPr txBox="1"/>
          <p:nvPr/>
        </p:nvSpPr>
        <p:spPr>
          <a:xfrm>
            <a:off x="1801032" y="5057737"/>
            <a:ext cx="2698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Cases</a:t>
            </a:r>
            <a:endParaRPr/>
          </a:p>
        </p:txBody>
      </p:sp>
      <p:pic>
        <p:nvPicPr>
          <p:cNvPr descr="Circular flowchart with solid fill" id="70" name="Google Shape;70;p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316395" y="2624303"/>
            <a:ext cx="1338182" cy="1338182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"/>
          <p:cNvSpPr txBox="1"/>
          <p:nvPr/>
        </p:nvSpPr>
        <p:spPr>
          <a:xfrm>
            <a:off x="1801031" y="5539971"/>
            <a:ext cx="2698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Dependencies</a:t>
            </a:r>
            <a:endParaRPr b="1" sz="18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descr="No sign with solid fill" id="72" name="Google Shape;72;p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26651" y="5555416"/>
            <a:ext cx="405788" cy="405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uture with solid fill" id="73" name="Google Shape;73;p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26652" y="6015199"/>
            <a:ext cx="405787" cy="405787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 txBox="1"/>
          <p:nvPr/>
        </p:nvSpPr>
        <p:spPr>
          <a:xfrm>
            <a:off x="1808044" y="6027941"/>
            <a:ext cx="269881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Future Scope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Cases</a:t>
            </a:r>
            <a:endParaRPr/>
          </a:p>
        </p:txBody>
      </p:sp>
      <p:sp>
        <p:nvSpPr>
          <p:cNvPr id="260" name="Google Shape;260;p20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0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ipboard Mixed with solid fill" id="262" name="Google Shape;26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3023" y="2817019"/>
            <a:ext cx="1223961" cy="12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0"/>
          <p:cNvSpPr txBox="1"/>
          <p:nvPr/>
        </p:nvSpPr>
        <p:spPr>
          <a:xfrm>
            <a:off x="1431016" y="1953127"/>
            <a:ext cx="36911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Smiling</a:t>
            </a:r>
            <a:endParaRPr/>
          </a:p>
        </p:txBody>
      </p:sp>
      <p:pic>
        <p:nvPicPr>
          <p:cNvPr id="264" name="Google Shape;264;p20"/>
          <p:cNvPicPr preferRelativeResize="0"/>
          <p:nvPr/>
        </p:nvPicPr>
        <p:blipFill rotWithShape="1">
          <a:blip r:embed="rId4">
            <a:alphaModFix/>
          </a:blip>
          <a:srcRect b="21383" l="29193" r="27377" t="12543"/>
          <a:stretch/>
        </p:blipFill>
        <p:spPr>
          <a:xfrm>
            <a:off x="2962274" y="2609850"/>
            <a:ext cx="5294853" cy="424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Test Cases</a:t>
            </a:r>
            <a:endParaRPr/>
          </a:p>
        </p:txBody>
      </p:sp>
      <p:sp>
        <p:nvSpPr>
          <p:cNvPr id="270" name="Google Shape;270;p21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1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lipboard Mixed with solid fill" id="272" name="Google Shape;27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3023" y="2817019"/>
            <a:ext cx="1223961" cy="122396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1"/>
          <p:cNvSpPr txBox="1"/>
          <p:nvPr/>
        </p:nvSpPr>
        <p:spPr>
          <a:xfrm>
            <a:off x="1431016" y="1953127"/>
            <a:ext cx="36911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Multiple Faces </a:t>
            </a:r>
            <a:endParaRPr/>
          </a:p>
        </p:txBody>
      </p:sp>
      <p:pic>
        <p:nvPicPr>
          <p:cNvPr id="274" name="Google Shape;274;p21"/>
          <p:cNvPicPr preferRelativeResize="0"/>
          <p:nvPr/>
        </p:nvPicPr>
        <p:blipFill rotWithShape="1">
          <a:blip r:embed="rId4">
            <a:alphaModFix/>
          </a:blip>
          <a:srcRect b="28461" l="30781" r="28827" t="14862"/>
          <a:stretch/>
        </p:blipFill>
        <p:spPr>
          <a:xfrm>
            <a:off x="1030605" y="2939868"/>
            <a:ext cx="3623516" cy="2860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1"/>
          <p:cNvPicPr preferRelativeResize="0"/>
          <p:nvPr/>
        </p:nvPicPr>
        <p:blipFill rotWithShape="1">
          <a:blip r:embed="rId5">
            <a:alphaModFix/>
          </a:blip>
          <a:srcRect b="27222" l="31014" r="28750" t="14445"/>
          <a:stretch/>
        </p:blipFill>
        <p:spPr>
          <a:xfrm>
            <a:off x="5006379" y="2939868"/>
            <a:ext cx="3535808" cy="2883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2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Dependencies</a:t>
            </a:r>
            <a:endParaRPr b="1">
              <a:solidFill>
                <a:srgbClr val="1F386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2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2"/>
          <p:cNvSpPr txBox="1"/>
          <p:nvPr/>
        </p:nvSpPr>
        <p:spPr>
          <a:xfrm>
            <a:off x="1170488" y="1953127"/>
            <a:ext cx="60945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Placement of device in the vehicle.</a:t>
            </a:r>
            <a:endParaRPr b="1" sz="24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84" name="Google Shape;284;p22"/>
          <p:cNvSpPr txBox="1"/>
          <p:nvPr/>
        </p:nvSpPr>
        <p:spPr>
          <a:xfrm>
            <a:off x="1170488" y="2643729"/>
            <a:ext cx="66425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Distance of camera from driver face.</a:t>
            </a:r>
            <a:endParaRPr b="1" sz="24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1170488" y="3290060"/>
            <a:ext cx="609452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Face covering objects.</a:t>
            </a:r>
            <a:endParaRPr b="1" sz="24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descr="No sign with solid fill" id="286" name="Google Shape;2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47834" y="2782346"/>
            <a:ext cx="1327555" cy="132755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2"/>
          <p:cNvSpPr txBox="1"/>
          <p:nvPr/>
        </p:nvSpPr>
        <p:spPr>
          <a:xfrm>
            <a:off x="1170488" y="3997223"/>
            <a:ext cx="528439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Multiple faces in the frame.</a:t>
            </a:r>
            <a:endParaRPr b="1" sz="24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Future Scope</a:t>
            </a:r>
            <a:endParaRPr/>
          </a:p>
        </p:txBody>
      </p:sp>
      <p:sp>
        <p:nvSpPr>
          <p:cNvPr id="293" name="Google Shape;293;p23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3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Future with solid fill" id="295" name="Google Shape;2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84890" y="2700454"/>
            <a:ext cx="1457091" cy="145709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3"/>
          <p:cNvSpPr txBox="1"/>
          <p:nvPr/>
        </p:nvSpPr>
        <p:spPr>
          <a:xfrm>
            <a:off x="1136428" y="1890079"/>
            <a:ext cx="7537142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Design and fit a motor driven system, synchronize it with the existing system so that the vehicle will slow down automatically after getting the warning signal.</a:t>
            </a:r>
            <a:endParaRPr/>
          </a:p>
          <a:p>
            <a:pPr indent="-1905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1905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Along with alerting the driver, informing the third party like owner, police etc. in case of emergency.</a:t>
            </a:r>
            <a:endParaRPr b="1" sz="24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4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24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4"/>
          <p:cNvSpPr txBox="1"/>
          <p:nvPr/>
        </p:nvSpPr>
        <p:spPr>
          <a:xfrm>
            <a:off x="2304606" y="3044278"/>
            <a:ext cx="653636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Thank You !!</a:t>
            </a:r>
            <a:endParaRPr/>
          </a:p>
        </p:txBody>
      </p:sp>
      <p:pic>
        <p:nvPicPr>
          <p:cNvPr descr="Handshake with solid fill" id="304" name="Google Shape;30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2600" y="2787147"/>
            <a:ext cx="1283702" cy="1283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 sz="44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Introduction</a:t>
            </a:r>
            <a:endParaRPr b="1">
              <a:solidFill>
                <a:srgbClr val="1F386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nformation with solid fill" id="82" name="Google Shape;8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39909" y="2877592"/>
            <a:ext cx="1102814" cy="110281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"/>
          <p:cNvSpPr txBox="1"/>
          <p:nvPr/>
        </p:nvSpPr>
        <p:spPr>
          <a:xfrm>
            <a:off x="1320690" y="2075452"/>
            <a:ext cx="7474172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Driver’s drowsiness has been one of the major causes of road accidents and can lead to severe physical injuries, deaths and significant economic losses.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To avoid this, we present a system for driver drowsiness detection that is a vehicle safety technology which helps prevent accidents caused by the driver getting drowsy.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 txBox="1"/>
          <p:nvPr>
            <p:ph type="title"/>
          </p:nvPr>
        </p:nvSpPr>
        <p:spPr>
          <a:xfrm>
            <a:off x="456398" y="312201"/>
            <a:ext cx="7474172" cy="992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 sz="44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b="1" lang="en-US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Motiva</a:t>
            </a:r>
            <a:r>
              <a:rPr b="1" lang="en-US" sz="44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tion</a:t>
            </a:r>
            <a:endParaRPr b="1">
              <a:solidFill>
                <a:srgbClr val="1F386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 txBox="1"/>
          <p:nvPr/>
        </p:nvSpPr>
        <p:spPr>
          <a:xfrm>
            <a:off x="884786" y="1498263"/>
            <a:ext cx="8050208" cy="5047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300"/>
              <a:buFont typeface="Arial"/>
              <a:buChar char="•"/>
            </a:pPr>
            <a:r>
              <a:rPr b="1" lang="en-US" sz="23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NHTSA Estimates </a:t>
            </a:r>
            <a:r>
              <a:rPr b="1" i="1" lang="en-US" sz="2300" u="sng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100,000</a:t>
            </a:r>
            <a:r>
              <a:rPr b="1" lang="en-US" sz="23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drowsiness/fatigue related Crashes Annually.</a:t>
            </a:r>
            <a:endParaRPr/>
          </a:p>
          <a:p>
            <a:pPr indent="-19685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1" sz="23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300"/>
              <a:buFont typeface="Arial"/>
              <a:buChar char="•"/>
            </a:pPr>
            <a:r>
              <a:rPr b="1" lang="en-US" sz="23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Fatigue has been estimated to be involved in 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  </a:t>
            </a:r>
            <a:r>
              <a:rPr b="1" i="1" lang="en-US" sz="2300" u="sng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10-40%</a:t>
            </a:r>
            <a:r>
              <a:rPr b="1" i="1" lang="en-US" sz="23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b="1" lang="en-US" sz="23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of crashes on highways (rural Interstate).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300"/>
              <a:buFont typeface="Arial"/>
              <a:buChar char="•"/>
            </a:pPr>
            <a:r>
              <a:rPr b="1" lang="en-US" sz="23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An accident involving driver drowsiness has a </a:t>
            </a:r>
            <a:r>
              <a:rPr b="1" i="1" lang="en-US" sz="2300" u="sng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high fatality rate</a:t>
            </a:r>
            <a:r>
              <a:rPr b="1" i="1" lang="en-US" sz="23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</a:t>
            </a:r>
            <a:r>
              <a:rPr b="1" lang="en-US" sz="23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because the perception, recognition, and vehicle control abilities reduces sharply while falling asleep.</a:t>
            </a:r>
            <a:endParaRPr/>
          </a:p>
          <a:p>
            <a:pPr indent="-19685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</a:pPr>
            <a:r>
              <a:t/>
            </a:r>
            <a:endParaRPr b="1" sz="23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300"/>
              <a:buFont typeface="Arial"/>
              <a:buChar char="•"/>
            </a:pPr>
            <a:r>
              <a:rPr b="1" lang="en-US" sz="23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Driver drowsiness detection technologies can </a:t>
            </a:r>
            <a:r>
              <a:rPr b="1" i="1" lang="en-US" sz="2300" u="sng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reduce the risk</a:t>
            </a:r>
            <a:r>
              <a:rPr b="1" lang="en-US" sz="23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of a catastrophic accident by warning the driver of his/her drowsiness.</a:t>
            </a:r>
            <a:endParaRPr/>
          </a:p>
        </p:txBody>
      </p:sp>
      <p:pic>
        <p:nvPicPr>
          <p:cNvPr descr="Brainstorm with solid fill" id="92" name="Google Shape;9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76499" y="2720012"/>
            <a:ext cx="1417973" cy="1417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"/>
          <p:cNvSpPr txBox="1"/>
          <p:nvPr>
            <p:ph type="title"/>
          </p:nvPr>
        </p:nvSpPr>
        <p:spPr>
          <a:xfrm>
            <a:off x="1136428" y="627564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 sz="44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Objective</a:t>
            </a:r>
            <a:endParaRPr b="1">
              <a:solidFill>
                <a:srgbClr val="1F386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 txBox="1"/>
          <p:nvPr/>
        </p:nvSpPr>
        <p:spPr>
          <a:xfrm>
            <a:off x="1242312" y="2075452"/>
            <a:ext cx="7474172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To investigate the physical changes on the face of driver due to fatigue and drowsiness.</a:t>
            </a:r>
            <a:endParaRPr/>
          </a:p>
          <a:p>
            <a:pPr indent="-133350" lvl="0" marL="28575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To develop a system that detects drowsiness and yawning, then alert by ringing an alarm.</a:t>
            </a:r>
            <a:endParaRPr/>
          </a:p>
          <a:p>
            <a:pPr indent="-1905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2400"/>
              <a:buFont typeface="Arial"/>
              <a:buChar char="•"/>
            </a:pPr>
            <a:r>
              <a:rPr b="1" i="0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To deploy the system on Raspberry Pi 4.</a:t>
            </a:r>
            <a:endParaRPr b="1" sz="2400">
              <a:solidFill>
                <a:srgbClr val="2F5496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190500" lvl="0" marL="34290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sz="240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sentation with org chart with solid fill" id="101" name="Google Shape;10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1754" y="2882551"/>
            <a:ext cx="1092896" cy="1092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 txBox="1"/>
          <p:nvPr>
            <p:ph type="title"/>
          </p:nvPr>
        </p:nvSpPr>
        <p:spPr>
          <a:xfrm>
            <a:off x="523869" y="367869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 sz="44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Flow Diagram</a:t>
            </a:r>
            <a:endParaRPr b="1">
              <a:solidFill>
                <a:srgbClr val="1F386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7" name="Google Shape;107;p6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6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109" name="Google Shape;109;p6"/>
          <p:cNvPicPr preferRelativeResize="0"/>
          <p:nvPr/>
        </p:nvPicPr>
        <p:blipFill rotWithShape="1">
          <a:blip r:embed="rId3">
            <a:alphaModFix/>
          </a:blip>
          <a:srcRect b="4147" l="15423" r="15288" t="0"/>
          <a:stretch/>
        </p:blipFill>
        <p:spPr>
          <a:xfrm>
            <a:off x="5486775" y="142239"/>
            <a:ext cx="3359372" cy="65735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lowchart with solid fill" id="110" name="Google Shape;11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95625" y="2714020"/>
            <a:ext cx="1248004" cy="1248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"/>
          <p:cNvSpPr txBox="1"/>
          <p:nvPr>
            <p:ph type="title"/>
          </p:nvPr>
        </p:nvSpPr>
        <p:spPr>
          <a:xfrm>
            <a:off x="160454" y="0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 sz="44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Facial Landmarks</a:t>
            </a:r>
            <a:endParaRPr b="1">
              <a:solidFill>
                <a:srgbClr val="1F386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6" name="Google Shape;116;p7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7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scatter chart&#10;&#10;Description automatically generated" id="118" name="Google Shape;11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43480" y="1927114"/>
            <a:ext cx="5049590" cy="4069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kull with solid fill" id="119" name="Google Shape;11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83506" y="2758064"/>
            <a:ext cx="1203960" cy="1203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7"/>
          <p:cNvSpPr txBox="1"/>
          <p:nvPr/>
        </p:nvSpPr>
        <p:spPr>
          <a:xfrm>
            <a:off x="480264" y="1661573"/>
            <a:ext cx="3417276" cy="41549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Facial Landmarks Shape Predictor maps face into 68 coordinates. From these 68 coordinates, the required coordinates are extracted for further manipulation.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"/>
          <p:cNvSpPr txBox="1"/>
          <p:nvPr>
            <p:ph type="title"/>
          </p:nvPr>
        </p:nvSpPr>
        <p:spPr>
          <a:xfrm>
            <a:off x="523869" y="367869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 sz="44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EAR Calculation</a:t>
            </a:r>
            <a:endParaRPr b="1">
              <a:solidFill>
                <a:srgbClr val="1F386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8"/>
          <p:cNvPicPr preferRelativeResize="0"/>
          <p:nvPr/>
        </p:nvPicPr>
        <p:blipFill rotWithShape="1">
          <a:blip r:embed="rId3">
            <a:alphaModFix/>
          </a:blip>
          <a:srcRect b="51507" l="25102" r="51356" t="37185"/>
          <a:stretch/>
        </p:blipFill>
        <p:spPr>
          <a:xfrm>
            <a:off x="5771159" y="5229093"/>
            <a:ext cx="3361819" cy="9082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atter chart&#10;&#10;Description automatically generated with low confidence" id="129" name="Google Shape;129;p8"/>
          <p:cNvPicPr preferRelativeResize="0"/>
          <p:nvPr/>
        </p:nvPicPr>
        <p:blipFill rotWithShape="1">
          <a:blip r:embed="rId4">
            <a:alphaModFix/>
          </a:blip>
          <a:srcRect b="74815" l="24257" r="54586" t="14074"/>
          <a:stretch/>
        </p:blipFill>
        <p:spPr>
          <a:xfrm>
            <a:off x="523869" y="3300904"/>
            <a:ext cx="2460143" cy="104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8"/>
          <p:cNvPicPr preferRelativeResize="0"/>
          <p:nvPr/>
        </p:nvPicPr>
        <p:blipFill rotWithShape="1">
          <a:blip r:embed="rId5">
            <a:alphaModFix/>
          </a:blip>
          <a:srcRect b="56573" l="49167" r="38490" t="29321"/>
          <a:stretch/>
        </p:blipFill>
        <p:spPr>
          <a:xfrm>
            <a:off x="718348" y="1557224"/>
            <a:ext cx="1989625" cy="1279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8"/>
          <p:cNvPicPr preferRelativeResize="0"/>
          <p:nvPr/>
        </p:nvPicPr>
        <p:blipFill rotWithShape="1">
          <a:blip r:embed="rId5">
            <a:alphaModFix/>
          </a:blip>
          <a:srcRect b="57778" l="62750" r="25916" t="30739"/>
          <a:stretch/>
        </p:blipFill>
        <p:spPr>
          <a:xfrm>
            <a:off x="3777261" y="1607267"/>
            <a:ext cx="2068689" cy="117895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8"/>
          <p:cNvSpPr txBox="1"/>
          <p:nvPr/>
        </p:nvSpPr>
        <p:spPr>
          <a:xfrm>
            <a:off x="2018042" y="4301450"/>
            <a:ext cx="193193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Eye Coordinates</a:t>
            </a:r>
            <a:endParaRPr/>
          </a:p>
        </p:txBody>
      </p:sp>
      <p:pic>
        <p:nvPicPr>
          <p:cNvPr id="133" name="Google Shape;133;p8"/>
          <p:cNvPicPr preferRelativeResize="0"/>
          <p:nvPr/>
        </p:nvPicPr>
        <p:blipFill rotWithShape="1">
          <a:blip r:embed="rId6">
            <a:alphaModFix/>
          </a:blip>
          <a:srcRect b="52996" l="17766" r="44953" t="32492"/>
          <a:stretch/>
        </p:blipFill>
        <p:spPr>
          <a:xfrm>
            <a:off x="62304" y="5030924"/>
            <a:ext cx="5384762" cy="11789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catter chart&#10;&#10;Description automatically generated" id="134" name="Google Shape;134;p8"/>
          <p:cNvPicPr preferRelativeResize="0"/>
          <p:nvPr/>
        </p:nvPicPr>
        <p:blipFill rotWithShape="1">
          <a:blip r:embed="rId4">
            <a:alphaModFix/>
          </a:blip>
          <a:srcRect b="76411" l="61967" r="18293" t="14275"/>
          <a:stretch/>
        </p:blipFill>
        <p:spPr>
          <a:xfrm>
            <a:off x="3155545" y="3263391"/>
            <a:ext cx="2446804" cy="9306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culator with solid fill" id="135" name="Google Shape;135;p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22704" y="2786225"/>
            <a:ext cx="1325563" cy="132556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8"/>
          <p:cNvSpPr txBox="1"/>
          <p:nvPr/>
        </p:nvSpPr>
        <p:spPr>
          <a:xfrm>
            <a:off x="6154489" y="1888969"/>
            <a:ext cx="32269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Threshold Value for Eye is 0.25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9"/>
          <p:cNvSpPr txBox="1"/>
          <p:nvPr>
            <p:ph type="title"/>
          </p:nvPr>
        </p:nvSpPr>
        <p:spPr>
          <a:xfrm>
            <a:off x="523869" y="367869"/>
            <a:ext cx="747417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4400"/>
              <a:buFont typeface="Bookman Old Style"/>
              <a:buNone/>
            </a:pPr>
            <a:r>
              <a:rPr b="1" lang="en-US" sz="4400">
                <a:solidFill>
                  <a:srgbClr val="1F386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MAR Calculation</a:t>
            </a:r>
            <a:endParaRPr b="1">
              <a:solidFill>
                <a:srgbClr val="1F386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2" name="Google Shape;142;p9"/>
          <p:cNvSpPr/>
          <p:nvPr/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 cap="flat" cmpd="sng" w="222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9"/>
          <p:cNvPicPr preferRelativeResize="0"/>
          <p:nvPr/>
        </p:nvPicPr>
        <p:blipFill rotWithShape="1">
          <a:blip r:embed="rId3">
            <a:alphaModFix/>
          </a:blip>
          <a:srcRect b="39433" l="65027" r="12699" t="23688"/>
          <a:stretch/>
        </p:blipFill>
        <p:spPr>
          <a:xfrm>
            <a:off x="821581" y="1455732"/>
            <a:ext cx="2140172" cy="1993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scatter chart&#10;&#10;Description automatically generated" id="145" name="Google Shape;145;p9"/>
          <p:cNvPicPr preferRelativeResize="0"/>
          <p:nvPr/>
        </p:nvPicPr>
        <p:blipFill rotWithShape="1">
          <a:blip r:embed="rId4">
            <a:alphaModFix/>
          </a:blip>
          <a:srcRect b="23250" l="35024" r="25379" t="52541"/>
          <a:stretch/>
        </p:blipFill>
        <p:spPr>
          <a:xfrm>
            <a:off x="5412375" y="4840984"/>
            <a:ext cx="2690111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9"/>
          <p:cNvPicPr preferRelativeResize="0"/>
          <p:nvPr/>
        </p:nvPicPr>
        <p:blipFill rotWithShape="1">
          <a:blip r:embed="rId5">
            <a:alphaModFix/>
          </a:blip>
          <a:srcRect b="48510" l="35585" r="37925" t="40852"/>
          <a:stretch/>
        </p:blipFill>
        <p:spPr>
          <a:xfrm>
            <a:off x="1310382" y="4111788"/>
            <a:ext cx="4261001" cy="962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lculator with solid fill" id="147" name="Google Shape;147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22704" y="2786225"/>
            <a:ext cx="1325563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9"/>
          <p:cNvPicPr preferRelativeResize="0"/>
          <p:nvPr/>
        </p:nvPicPr>
        <p:blipFill rotWithShape="1">
          <a:blip r:embed="rId7">
            <a:alphaModFix/>
          </a:blip>
          <a:srcRect b="24024" l="32749" r="54191" t="63555"/>
          <a:stretch/>
        </p:blipFill>
        <p:spPr>
          <a:xfrm>
            <a:off x="3791167" y="1580505"/>
            <a:ext cx="2690111" cy="14390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9"/>
          <p:cNvSpPr txBox="1"/>
          <p:nvPr/>
        </p:nvSpPr>
        <p:spPr>
          <a:xfrm>
            <a:off x="5619510" y="6166547"/>
            <a:ext cx="227584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Mouth Coordinates</a:t>
            </a:r>
            <a:endParaRPr/>
          </a:p>
        </p:txBody>
      </p:sp>
      <p:pic>
        <p:nvPicPr>
          <p:cNvPr id="150" name="Google Shape;150;p9"/>
          <p:cNvPicPr preferRelativeResize="0"/>
          <p:nvPr/>
        </p:nvPicPr>
        <p:blipFill rotWithShape="1">
          <a:blip r:embed="rId5">
            <a:alphaModFix/>
          </a:blip>
          <a:srcRect b="38172" l="17553" r="66649" t="47801"/>
          <a:stretch/>
        </p:blipFill>
        <p:spPr>
          <a:xfrm>
            <a:off x="357810" y="5236426"/>
            <a:ext cx="4671477" cy="172236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9"/>
          <p:cNvSpPr/>
          <p:nvPr/>
        </p:nvSpPr>
        <p:spPr>
          <a:xfrm>
            <a:off x="530559" y="6615172"/>
            <a:ext cx="316965" cy="2700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17</a:t>
            </a:r>
            <a:endParaRPr/>
          </a:p>
        </p:txBody>
      </p:sp>
      <p:sp>
        <p:nvSpPr>
          <p:cNvPr id="152" name="Google Shape;152;p9"/>
          <p:cNvSpPr/>
          <p:nvPr/>
        </p:nvSpPr>
        <p:spPr>
          <a:xfrm>
            <a:off x="530559" y="6296134"/>
            <a:ext cx="316965" cy="2700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525643" y="5940123"/>
            <a:ext cx="316965" cy="2700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endParaRPr/>
          </a:p>
        </p:txBody>
      </p:sp>
      <p:sp>
        <p:nvSpPr>
          <p:cNvPr id="154" name="Google Shape;154;p9"/>
          <p:cNvSpPr/>
          <p:nvPr/>
        </p:nvSpPr>
        <p:spPr>
          <a:xfrm>
            <a:off x="533604" y="5662768"/>
            <a:ext cx="316965" cy="2700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20</a:t>
            </a:r>
            <a:endParaRPr/>
          </a:p>
        </p:txBody>
      </p:sp>
      <p:sp>
        <p:nvSpPr>
          <p:cNvPr id="155" name="Google Shape;155;p9"/>
          <p:cNvSpPr/>
          <p:nvPr/>
        </p:nvSpPr>
        <p:spPr>
          <a:xfrm>
            <a:off x="515812" y="5341169"/>
            <a:ext cx="334758" cy="270084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3A3838"/>
                </a:solidFill>
                <a:latin typeface="Calibri"/>
                <a:ea typeface="Calibri"/>
                <a:cs typeface="Calibri"/>
                <a:sym typeface="Calibri"/>
              </a:rPr>
              <a:t>21</a:t>
            </a:r>
            <a:endParaRPr/>
          </a:p>
        </p:txBody>
      </p:sp>
      <p:sp>
        <p:nvSpPr>
          <p:cNvPr id="156" name="Google Shape;156;p9"/>
          <p:cNvSpPr txBox="1"/>
          <p:nvPr/>
        </p:nvSpPr>
        <p:spPr>
          <a:xfrm>
            <a:off x="6557336" y="1894852"/>
            <a:ext cx="322696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F5496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Threshold Value for Mouth is 17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2021-12-22T04:27:45Z</dcterms:created>
  <dc:creator>Raushan Raj</dc:creator>
</cp:coreProperties>
</file>